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56" r:id="rId3"/>
    <p:sldId id="257" r:id="rId4"/>
    <p:sldId id="258" r:id="rId5"/>
    <p:sldId id="260" r:id="rId6"/>
    <p:sldId id="259" r:id="rId7"/>
    <p:sldId id="264" r:id="rId8"/>
    <p:sldId id="265" r:id="rId9"/>
    <p:sldId id="268" r:id="rId10"/>
    <p:sldId id="269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82967" autoAdjust="0"/>
  </p:normalViewPr>
  <p:slideViewPr>
    <p:cSldViewPr snapToGrid="0">
      <p:cViewPr varScale="1">
        <p:scale>
          <a:sx n="56" d="100"/>
          <a:sy n="56" d="100"/>
        </p:scale>
        <p:origin x="102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708C19-39D1-4803-9EF4-E33C27D16E4F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F7387D-72DA-43AD-BF14-E1845D6A9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46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7387D-72DA-43AD-BF14-E1845D6A97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09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7387D-72DA-43AD-BF14-E1845D6A97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66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7387D-72DA-43AD-BF14-E1845D6A97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24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RPA’s include Tidal Wetlands and Shores – Nontidal wetlands connected by surface flow and contiguous to tidal wetlands or water bodies to perennial flow – and a 100 feet buffer adjacent to and landward of those 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7387D-72DA-43AD-BF14-E1845D6A97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8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7387D-72DA-43AD-BF14-E1845D6A97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0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Aft>
                <a:spcPts val="1834"/>
              </a:spcAft>
            </a:pPr>
            <a:r>
              <a:rPr lang="en-US" dirty="0"/>
              <a:t>Bullet 1:</a:t>
            </a:r>
          </a:p>
          <a:p>
            <a:pPr marL="640594" lvl="1" indent="-174708">
              <a:spcAft>
                <a:spcPts val="1834"/>
              </a:spcAft>
              <a:buFont typeface="Arial" panose="020B0604020202020204" pitchFamily="34" charset="0"/>
              <a:buChar char="•"/>
            </a:pPr>
            <a:r>
              <a:rPr lang="en-US" dirty="0"/>
              <a:t>Development is not permitted when there is sufficient buildable area outside the 100-foot buffer</a:t>
            </a:r>
          </a:p>
          <a:p>
            <a:pPr marL="640594" lvl="1" indent="-174708">
              <a:spcAft>
                <a:spcPts val="1834"/>
              </a:spcAft>
              <a:buFont typeface="Arial" panose="020B0604020202020204" pitchFamily="34" charset="0"/>
              <a:buChar char="•"/>
            </a:pPr>
            <a:r>
              <a:rPr lang="en-US" dirty="0"/>
              <a:t>Preserve indigenous vegetation, minimize impervious surfaces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7387D-72DA-43AD-BF14-E1845D6A97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7387D-72DA-43AD-BF14-E1845D6A97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4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7387D-72DA-43AD-BF14-E1845D6A97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19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7387D-72DA-43AD-BF14-E1845D6A97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87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7387D-72DA-43AD-BF14-E1845D6A97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33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53338-529C-C7E4-D19B-FD43FA1AF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85ABA3-CF31-7A71-EA42-D54A7A6A9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24A0F-A81E-BB16-5432-E36D1C123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1B6F-614C-4E79-99B8-99FE57BAE4D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90180-8566-18CA-71FA-28D830936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F603C-7638-AD1A-D6CD-56F869265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D00A-D314-40C6-BB9F-B59B9502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76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4620E-402C-CB4E-7DB4-8A308368E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BF41C8-0BAF-CA64-6FFA-902E585E6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50965-E6E2-F735-5A42-3183CA847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1B6F-614C-4E79-99B8-99FE57BAE4D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3B7CF-7974-49A2-14B9-8336993FC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752B0-C787-22B3-958A-D62B64EB1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D00A-D314-40C6-BB9F-B59B9502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92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3F5CDD-3A32-F66C-3A27-95D1A28954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D0A778-32BA-F210-62F0-002955EB3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D0A2B-B0F8-A79C-B51F-1B22E76A2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1B6F-614C-4E79-99B8-99FE57BAE4D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0EC2C-880A-7B80-798A-D1183A7AB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C2C46-EF6C-90D1-D292-F439E690F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D00A-D314-40C6-BB9F-B59B9502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36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C8C6C-9B84-D3FC-7B79-15AD58019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3B629-C21C-6802-097B-736787335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68471-9E3F-8DB6-B4FB-6AB781496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1B6F-614C-4E79-99B8-99FE57BAE4D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D1E42-0A87-D93D-F18F-49A057033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09783-62BF-0B9C-5FC3-BE60DC1BE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D00A-D314-40C6-BB9F-B59B9502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3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D879B-29DE-DC7A-D47D-62DCD9D0A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45EC8-758E-9764-9C9E-DC16B7498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BF110-EBF6-1A66-38FD-BEAE1ACAB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1B6F-614C-4E79-99B8-99FE57BAE4D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013E9-C12E-E570-728E-5B0EE5447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7FCB8-5B1B-ACF0-D621-90E45F00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D00A-D314-40C6-BB9F-B59B9502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07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07DFD-E563-D44B-2140-F9347C7A6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B4C78-46D0-E811-868D-1BE50DDFB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489ED-805D-3B0A-EC10-A90BB5BCC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8218B-77EC-AA02-9DAA-3D2DA8609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1B6F-614C-4E79-99B8-99FE57BAE4D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9D576-BFF3-2A36-70BC-73C17C2AF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181A0-1B60-8FDA-ABFA-BCF8C5320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D00A-D314-40C6-BB9F-B59B9502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8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11992-25BF-9B9A-05ED-6EA453CCF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ECD4C-7560-5895-7D45-4A6347F4E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5DD069-2682-92E6-1083-DAC78B611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EB7D3-1AD5-4B44-832E-CFAB40DA50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D4576B-ADE0-72CB-3804-88D6B13228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46FA34-1EEF-E321-72AD-DD842B477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1B6F-614C-4E79-99B8-99FE57BAE4D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A728F3-14A0-BABF-C22A-B070DE33A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A4C608-7AEF-CB6B-4C2F-ABFB03517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D00A-D314-40C6-BB9F-B59B9502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52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414E0-2D6D-8F70-8A20-C2F9D61B5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4608D-18FF-14DE-CF85-721D785AC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1B6F-614C-4E79-99B8-99FE57BAE4D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B7213C-3B00-A763-6383-2BDC8B60D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470269-AB20-0041-FB59-C868AB96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D00A-D314-40C6-BB9F-B59B9502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6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B9BBF6-CD9D-A0C3-4EE1-A4C60C168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1B6F-614C-4E79-99B8-99FE57BAE4D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771F46-EBA1-BAF4-2B37-EE394E4F2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FBA4C-3F18-DA21-0732-8409DFC74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D00A-D314-40C6-BB9F-B59B9502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9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61D96-EBA2-45CE-2329-3D0818057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BDE4D-3F12-BB4D-906A-BD572CAD8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198179-8209-95D0-1503-7EBEBD3FD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E08F33-A128-7727-BD52-12611A8C7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1B6F-614C-4E79-99B8-99FE57BAE4D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E970A0-A94F-DBBA-36A3-B39DCFD4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21AB1-A3AF-58BA-937D-D6E3349C9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D00A-D314-40C6-BB9F-B59B9502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1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FCC33-20FD-8298-4DCB-693B0374D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6D7DA8-A034-EAB8-B34C-5F4C5FF0D1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CADE03-C06C-B30E-1F49-94CA03CB8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9E0D5-1366-3307-DFAB-39E9BE324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01B6F-614C-4E79-99B8-99FE57BAE4D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148738-6164-5104-77C4-10019A0EE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57482-644C-29EF-E4E3-B602B20EB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D00A-D314-40C6-BB9F-B59B9502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59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EF11B8-EB50-DECC-582B-BC1147DE0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D00EE7-5651-67E7-6A6E-9DD913FBA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C837-1F7C-22A2-1DC8-EC6FB247CE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801B6F-614C-4E79-99B8-99FE57BAE4D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D5EBC-A768-5BC0-12E1-D5C4DFBCEA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28D2E-2C57-9948-7BFF-D2A55A6C8F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12D00A-D314-40C6-BB9F-B59B9502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7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1B3086-C83B-69D8-8E14-EFAE2FB7E4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Mandatory Disclosure of Resource Protection Areas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83DB931-22EE-7EFE-25D3-D8CE4A817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71660"/>
            <a:ext cx="9144000" cy="2387600"/>
          </a:xfrm>
        </p:spPr>
        <p:txBody>
          <a:bodyPr>
            <a:normAutofit/>
          </a:bodyPr>
          <a:lstStyle/>
          <a:p>
            <a:r>
              <a:rPr lang="en-US" sz="2800" b="1" dirty="0"/>
              <a:t>Virginia Housing Commission </a:t>
            </a:r>
          </a:p>
          <a:p>
            <a:r>
              <a:rPr lang="en-US" sz="2800" dirty="0"/>
              <a:t>May 22, 2025</a:t>
            </a:r>
          </a:p>
          <a:p>
            <a:endParaRPr lang="en-US" dirty="0"/>
          </a:p>
          <a:p>
            <a:r>
              <a:rPr lang="en-US" i="1" dirty="0"/>
              <a:t>Andrew Clark</a:t>
            </a:r>
          </a:p>
          <a:p>
            <a:r>
              <a:rPr lang="en-US" i="1" dirty="0"/>
              <a:t>Home Builders Association of Virginia</a:t>
            </a:r>
          </a:p>
        </p:txBody>
      </p:sp>
    </p:spTree>
    <p:extLst>
      <p:ext uri="{BB962C8B-B14F-4D97-AF65-F5344CB8AC3E}">
        <p14:creationId xmlns:p14="http://schemas.microsoft.com/office/powerpoint/2010/main" val="1093914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884EF-28CF-5C46-2159-1304A514A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F22CD-FC51-5172-BB35-AA987F13A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Annual RPA Notices to Homeowners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9AB4B-24E0-6A76-38C7-7838F7AA2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Improves Long-Term Awareness</a:t>
            </a:r>
          </a:p>
          <a:p>
            <a:pPr lvl="1"/>
            <a:r>
              <a:rPr lang="en-US" dirty="0"/>
              <a:t>Reinforces property owner knowledge of RPA presence and restrictions beyond the point of sale.</a:t>
            </a:r>
          </a:p>
          <a:p>
            <a:r>
              <a:rPr lang="en-US" b="1" dirty="0"/>
              <a:t>Targets the Responsible Party</a:t>
            </a:r>
          </a:p>
          <a:p>
            <a:pPr lvl="1"/>
            <a:r>
              <a:rPr lang="en-US" dirty="0"/>
              <a:t>Directly notifies the legal landowner—the party accountable for compliance.</a:t>
            </a:r>
          </a:p>
          <a:p>
            <a:r>
              <a:rPr lang="en-US" b="1" dirty="0"/>
              <a:t>Low-Cost, High-Impact</a:t>
            </a:r>
          </a:p>
          <a:p>
            <a:pPr lvl="1"/>
            <a:r>
              <a:rPr lang="en-US" dirty="0"/>
              <a:t>Uses existing local government communication to deliver critical information with minimal administrative burden.</a:t>
            </a:r>
          </a:p>
        </p:txBody>
      </p:sp>
    </p:spTree>
    <p:extLst>
      <p:ext uri="{BB962C8B-B14F-4D97-AF65-F5344CB8AC3E}">
        <p14:creationId xmlns:p14="http://schemas.microsoft.com/office/powerpoint/2010/main" val="3642045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B21B14E-DC31-5005-44B5-C41F8E7BE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75" y="365125"/>
            <a:ext cx="11662914" cy="1291147"/>
          </a:xfrm>
        </p:spPr>
        <p:txBody>
          <a:bodyPr/>
          <a:lstStyle/>
          <a:p>
            <a:pPr algn="ctr"/>
            <a:r>
              <a:rPr lang="en-US" b="1" dirty="0"/>
              <a:t>Chesapeake Bay Preservation Act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E15BDE9-11C0-F7B5-8777-BF60FB66E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276" y="1825625"/>
            <a:ext cx="11662914" cy="4351338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Authorized local governments to manage water quality using land use controls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Requires designation of </a:t>
            </a:r>
            <a:r>
              <a:rPr lang="en-US" b="1" dirty="0"/>
              <a:t>Chesapeake Bay Preservation Areas </a:t>
            </a:r>
            <a:r>
              <a:rPr lang="en-US" dirty="0"/>
              <a:t>regulating the use, development, and redevelopment of environmentally sensitive land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b="1" dirty="0"/>
              <a:t>Resource Protection Areas (RPAs):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Land adjacent to perennial water bodies – streams, rivers, other waterways – that drain into the Bay.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A vegetated, undeveloped buffer that filters stormwater pollutants, reduces erosion and flooding, and improves water quality.</a:t>
            </a:r>
          </a:p>
        </p:txBody>
      </p:sp>
    </p:spTree>
    <p:extLst>
      <p:ext uri="{BB962C8B-B14F-4D97-AF65-F5344CB8AC3E}">
        <p14:creationId xmlns:p14="http://schemas.microsoft.com/office/powerpoint/2010/main" val="1663997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08EDBC-C87B-27CA-E83B-727F2B4051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1360"/>
          <a:stretch/>
        </p:blipFill>
        <p:spPr>
          <a:xfrm>
            <a:off x="101640" y="732453"/>
            <a:ext cx="11988719" cy="53930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EF99A1-8522-B038-C34C-5B6F7853761D}"/>
              </a:ext>
            </a:extLst>
          </p:cNvPr>
          <p:cNvSpPr/>
          <p:nvPr/>
        </p:nvSpPr>
        <p:spPr>
          <a:xfrm>
            <a:off x="243174" y="732453"/>
            <a:ext cx="5710871" cy="5254388"/>
          </a:xfrm>
          <a:prstGeom prst="rect">
            <a:avLst/>
          </a:prstGeom>
          <a:solidFill>
            <a:schemeClr val="lt1">
              <a:alpha val="0"/>
            </a:schemeClr>
          </a:solidFill>
          <a:ln w="1397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66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25D4A0-66CD-D77A-6FAC-A5A797455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32" y="534838"/>
            <a:ext cx="10740844" cy="604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65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0AFD1-79C8-1F36-BDF4-38D87E52E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FA1F5D1-0F7C-F2CC-1486-857E3BB61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75" y="365125"/>
            <a:ext cx="11662914" cy="1291147"/>
          </a:xfrm>
        </p:spPr>
        <p:txBody>
          <a:bodyPr/>
          <a:lstStyle/>
          <a:p>
            <a:pPr algn="ctr"/>
            <a:r>
              <a:rPr lang="en-US" b="1" dirty="0"/>
              <a:t>Resource Protection Areas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8290B35-C385-2B24-FAEB-E67EEA62E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897" y="1656272"/>
            <a:ext cx="10386205" cy="43513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Activities within the RPA are heavily regulated and require local government approval.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Local RPA maps are not based on site-specific, field verified features: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Applicant or homeowner is often required to conduct a site-specific RPA delineation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Water Quality Impact Analysis (WQIA),including mitigation, are required for land disturbance in the RPA.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06590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3EDAD-0262-D0F7-7B17-81185D87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42904"/>
          </a:xfrm>
        </p:spPr>
        <p:txBody>
          <a:bodyPr/>
          <a:lstStyle/>
          <a:p>
            <a:pPr algn="ctr"/>
            <a:r>
              <a:rPr lang="en-US" b="1" dirty="0"/>
              <a:t>Resource Protection Area Enforcement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6DC2A-377D-961C-1F1A-2D19DCD19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7592"/>
            <a:ext cx="10807460" cy="4089371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Common Violations: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Unauthorized removal of trees or vegetation within the 100-foot RPA buffer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Unpermitted grading, fill, or clearing activities within designated RPAs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Construction or accessory structures without prior approval (e.g., patios, sheds, retaining walls)</a:t>
            </a:r>
          </a:p>
          <a:p>
            <a:pPr>
              <a:spcAft>
                <a:spcPts val="600"/>
              </a:spcAft>
            </a:pPr>
            <a:r>
              <a:rPr lang="en-US" b="1" dirty="0"/>
              <a:t>Penalties and Remedies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Civil penalties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Stop-work orders; permit revocation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Mandatory restoration plans</a:t>
            </a:r>
          </a:p>
          <a:p>
            <a:pPr lvl="1"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582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ECF15-E0DC-29C9-B1B6-6D5665C32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RPA Enforcement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1ABDA-BD4E-8A57-3495-589EF6595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Complaint-Driven:</a:t>
            </a:r>
          </a:p>
          <a:p>
            <a:pPr lvl="1"/>
            <a:r>
              <a:rPr lang="en-US" dirty="0"/>
              <a:t>Enforcement typically triggered by citizen reports—reactive, not preventive.</a:t>
            </a:r>
          </a:p>
          <a:p>
            <a:r>
              <a:rPr lang="en-US" b="1" dirty="0"/>
              <a:t>Case-by-Case &amp; Labor Intensive:</a:t>
            </a:r>
          </a:p>
          <a:p>
            <a:pPr lvl="1"/>
            <a:r>
              <a:rPr lang="en-US" dirty="0"/>
              <a:t>Each violation requires site inspections, documentation, and staff coordination.</a:t>
            </a:r>
          </a:p>
          <a:p>
            <a:r>
              <a:rPr lang="en-US" b="1" dirty="0"/>
              <a:t>Limited Local Capacity:</a:t>
            </a:r>
          </a:p>
          <a:p>
            <a:pPr lvl="1"/>
            <a:r>
              <a:rPr lang="en-US" dirty="0"/>
              <a:t>Many localities lack dedicated staff for proactive RPA monitoring or education.</a:t>
            </a:r>
          </a:p>
        </p:txBody>
      </p:sp>
    </p:spTree>
    <p:extLst>
      <p:ext uri="{BB962C8B-B14F-4D97-AF65-F5344CB8AC3E}">
        <p14:creationId xmlns:p14="http://schemas.microsoft.com/office/powerpoint/2010/main" val="3104646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E037E-1DF6-C929-1793-C11A91494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636" y="347872"/>
            <a:ext cx="939272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/>
              <a:t>Strategies to Minimize Unpermitted Activity Within the RPA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512FD-DFDA-FC4A-A388-C66336A2F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09" y="1825624"/>
            <a:ext cx="11559397" cy="490297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Industry Education:</a:t>
            </a:r>
          </a:p>
          <a:p>
            <a:pPr lvl="1">
              <a:spcAft>
                <a:spcPts val="600"/>
              </a:spcAft>
            </a:pPr>
            <a:r>
              <a:rPr lang="en-US" b="1" dirty="0"/>
              <a:t>Limited Impact</a:t>
            </a:r>
            <a:r>
              <a:rPr lang="en-US" dirty="0"/>
              <a:t>: Licensure exam changes are unlikely to influence bad actors—many violations stem from small or out-of-state contractors who avoid permits, undercut competitors, and leave before enforcement occurs.</a:t>
            </a:r>
          </a:p>
          <a:p>
            <a:pPr lvl="1">
              <a:spcAft>
                <a:spcPts val="600"/>
              </a:spcAft>
            </a:pPr>
            <a:r>
              <a:rPr lang="en-US" b="1" dirty="0"/>
              <a:t>Mid- to large-scale developers </a:t>
            </a:r>
            <a:r>
              <a:rPr lang="en-US" dirty="0"/>
              <a:t>retain consulting firms to manage environmental compliance</a:t>
            </a:r>
          </a:p>
          <a:p>
            <a:pPr>
              <a:spcAft>
                <a:spcPts val="600"/>
              </a:spcAft>
            </a:pPr>
            <a:r>
              <a:rPr lang="en-US" b="1" dirty="0"/>
              <a:t>Disclosure:</a:t>
            </a:r>
          </a:p>
          <a:p>
            <a:pPr lvl="1">
              <a:spcAft>
                <a:spcPts val="600"/>
              </a:spcAft>
            </a:pPr>
            <a:r>
              <a:rPr lang="en-US" b="1" dirty="0"/>
              <a:t>Residential Property Disclosure Act </a:t>
            </a:r>
            <a:r>
              <a:rPr lang="en-US" dirty="0"/>
              <a:t>(Virginia Code § 55.1-703)</a:t>
            </a:r>
          </a:p>
          <a:p>
            <a:pPr lvl="1">
              <a:spcAft>
                <a:spcPts val="600"/>
              </a:spcAft>
            </a:pPr>
            <a:r>
              <a:rPr lang="en-US" b="1" dirty="0"/>
              <a:t>Mandatory Disclosure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502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D8EDC-2B6A-7D32-E501-AAFBA5FF2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9320F-F4F4-94E3-B84A-E6CC4B40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Annual RPA Notices to Homeowners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EA4A9-6B9A-D9AB-6ED0-4816FE9B1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Option 1: Real Estate Tax Bill Notice:</a:t>
            </a:r>
          </a:p>
          <a:p>
            <a:pPr lvl="1"/>
            <a:r>
              <a:rPr lang="en-US" dirty="0"/>
              <a:t>Require localities to include a standardized RPA notice on annual real estate tax bills. </a:t>
            </a:r>
          </a:p>
          <a:p>
            <a:pPr lvl="1"/>
            <a:r>
              <a:rPr lang="en-US" dirty="0"/>
              <a:t>The notice would alert property owners to the presence of an RPA and direct them to local resources for mapping, restrictions, compliance requirements, and penalties</a:t>
            </a:r>
          </a:p>
          <a:p>
            <a:r>
              <a:rPr lang="en-US" b="1" dirty="0"/>
              <a:t>Option 2: Assessment Notice Disclosure:</a:t>
            </a:r>
          </a:p>
          <a:p>
            <a:pPr lvl="1"/>
            <a:r>
              <a:rPr lang="en-US" dirty="0"/>
              <a:t>Permit localities to include the same standardized RPA notice on annual property assessment notices. </a:t>
            </a:r>
          </a:p>
          <a:p>
            <a:pPr lvl="1"/>
            <a:r>
              <a:rPr lang="en-US" dirty="0"/>
              <a:t>In jurisdictions with annual reassessments, this provides equivalent reach using an existing communication channel.</a:t>
            </a:r>
          </a:p>
        </p:txBody>
      </p:sp>
    </p:spTree>
    <p:extLst>
      <p:ext uri="{BB962C8B-B14F-4D97-AF65-F5344CB8AC3E}">
        <p14:creationId xmlns:p14="http://schemas.microsoft.com/office/powerpoint/2010/main" val="83694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563</Words>
  <Application>Microsoft Office PowerPoint</Application>
  <PresentationFormat>Widescreen</PresentationFormat>
  <Paragraphs>68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Mandatory Disclosure of Resource Protection Areas</vt:lpstr>
      <vt:lpstr>Chesapeake Bay Preservation Act</vt:lpstr>
      <vt:lpstr>PowerPoint Presentation</vt:lpstr>
      <vt:lpstr>PowerPoint Presentation</vt:lpstr>
      <vt:lpstr>Resource Protection Areas</vt:lpstr>
      <vt:lpstr>Resource Protection Area Enforcement</vt:lpstr>
      <vt:lpstr>RPA Enforcement Challenges</vt:lpstr>
      <vt:lpstr>Strategies to Minimize Unpermitted Activity Within the RPA</vt:lpstr>
      <vt:lpstr>Annual RPA Notices to Homeowners</vt:lpstr>
      <vt:lpstr>Annual RPA Notices to Homeowners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Clark</dc:creator>
  <cp:lastModifiedBy>Andrew Clark</cp:lastModifiedBy>
  <cp:revision>1</cp:revision>
  <cp:lastPrinted>2025-05-22T13:37:27Z</cp:lastPrinted>
  <dcterms:created xsi:type="dcterms:W3CDTF">2025-05-22T07:31:52Z</dcterms:created>
  <dcterms:modified xsi:type="dcterms:W3CDTF">2025-05-22T13:38:39Z</dcterms:modified>
</cp:coreProperties>
</file>